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notesMasterIdLst>
    <p:notesMasterId r:id="rId12"/>
  </p:notesMasterIdLst>
  <p:sldIdLst>
    <p:sldId id="257" r:id="rId3"/>
    <p:sldId id="271" r:id="rId4"/>
    <p:sldId id="258" r:id="rId5"/>
    <p:sldId id="260" r:id="rId6"/>
    <p:sldId id="263" r:id="rId7"/>
    <p:sldId id="261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5E"/>
    <a:srgbClr val="FFDF9F"/>
    <a:srgbClr val="124B05"/>
    <a:srgbClr val="FAFA90"/>
    <a:srgbClr val="CBF67E"/>
    <a:srgbClr val="009900"/>
    <a:srgbClr val="B4FC6C"/>
    <a:srgbClr val="320032"/>
    <a:srgbClr val="CDEF2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B9C3-F86F-4AF5-85D6-CF4D5897ABD3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16D70-43A4-4E7F-826E-8474905DC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6D70-43A4-4E7F-826E-8474905DCC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6D70-43A4-4E7F-826E-8474905DCC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6D70-43A4-4E7F-826E-8474905DCC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D972-8D9B-4D9E-B509-1E148F4B02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6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8BF0-EB42-42D6-A9D2-1A1B6A6039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5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38B0-2A9B-4D6C-A267-2C278A1B3E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9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3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6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2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8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03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5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B5154-7620-4FF8-B251-B1601E3887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56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9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C1C-8B88-4C16-8C6A-4BF752BCF4A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F400-FF93-47EF-B7DA-52A900D9A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5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DB95C-7D50-43D4-B830-DDF61DE3D4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1ACEE-32D3-454E-B766-541B4F369A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A439-9119-4AC3-A4EB-ABE68D482F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98B5E-E74E-442E-8425-F2AFF14403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D1502-0FD1-44D2-98B7-409C529B5D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71B64-9B4A-499B-96A3-B840E49BE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E533E-4F8B-47E6-8CE2-E2F40A4414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5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73">
              <a:srgbClr val="F4ED5E"/>
            </a:gs>
            <a:gs pos="25417">
              <a:srgbClr val="B4FC6C"/>
            </a:gs>
            <a:gs pos="43328">
              <a:srgbClr val="DCC9C2"/>
            </a:gs>
            <a:gs pos="66648">
              <a:schemeClr val="accent3">
                <a:lumMod val="75000"/>
              </a:schemeClr>
            </a:gs>
            <a:gs pos="56000">
              <a:srgbClr val="FFCC99"/>
            </a:gs>
            <a:gs pos="35400">
              <a:srgbClr val="CDEF25"/>
            </a:gs>
            <a:gs pos="7087">
              <a:srgbClr val="E9C974"/>
            </a:gs>
            <a:gs pos="0">
              <a:srgbClr val="CBF67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E2C34-6683-4CCC-B3A8-9C7280ABAEE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1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73">
              <a:srgbClr val="F4ED5E"/>
            </a:gs>
            <a:gs pos="25417">
              <a:srgbClr val="B4FC6C"/>
            </a:gs>
            <a:gs pos="43328">
              <a:srgbClr val="DCC9C2"/>
            </a:gs>
            <a:gs pos="66648">
              <a:schemeClr val="accent3">
                <a:lumMod val="75000"/>
              </a:schemeClr>
            </a:gs>
            <a:gs pos="56000">
              <a:srgbClr val="FFCC99"/>
            </a:gs>
            <a:gs pos="35400">
              <a:srgbClr val="CDEF25"/>
            </a:gs>
            <a:gs pos="7087">
              <a:srgbClr val="E9C974"/>
            </a:gs>
            <a:gs pos="0">
              <a:srgbClr val="CBF67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E2C34-6683-4CCC-B3A8-9C7280ABAEE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.xvatit.com/index.php?title=%D0%A4%D0%B0%D0%B9%D0%BB:Asd163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o.mail.ru/imgpreview?key=http%3A//favheroes.ru/wp-content/uploads/2010/05/1220104129%5F1210581439%5F1.jpg&amp;mb=imgdb_preview_16&amp;q=90&amp;w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620688"/>
            <a:ext cx="28195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594" y="274638"/>
            <a:ext cx="5617206" cy="11430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Тема уроку </a:t>
            </a:r>
            <a:endParaRPr lang="en-GB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81071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5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uk-UA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Відношення. </a:t>
            </a:r>
          </a:p>
          <a:p>
            <a:pPr marL="0" indent="0" algn="r">
              <a:buNone/>
            </a:pPr>
            <a:r>
              <a:rPr lang="uk-UA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Основна властивість         відношення</a:t>
            </a:r>
            <a:endParaRPr lang="en-GB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178633"/>
            <a:ext cx="6703489" cy="2246769"/>
          </a:xfrm>
          <a:prstGeom prst="rect">
            <a:avLst/>
          </a:prstGeom>
          <a:solidFill>
            <a:srgbClr val="CBF67E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«Без </a:t>
            </a:r>
            <a:r>
              <a:rPr lang="ru-RU" sz="2800" b="1" dirty="0" err="1"/>
              <a:t>звички</a:t>
            </a:r>
            <a:r>
              <a:rPr lang="ru-RU" sz="2800" b="1" dirty="0"/>
              <a:t> </a:t>
            </a:r>
            <a:r>
              <a:rPr lang="ru-RU" sz="2800" b="1" dirty="0" err="1"/>
              <a:t>працювати</a:t>
            </a:r>
            <a:r>
              <a:rPr lang="ru-RU" sz="2800" b="1" dirty="0"/>
              <a:t>, без </a:t>
            </a:r>
            <a:r>
              <a:rPr lang="ru-RU" sz="2800" b="1" dirty="0" err="1"/>
              <a:t>уміння</a:t>
            </a:r>
            <a:r>
              <a:rPr lang="ru-RU" sz="2800" b="1" dirty="0"/>
              <a:t> </a:t>
            </a:r>
            <a:r>
              <a:rPr lang="ru-RU" sz="2800" b="1" dirty="0" err="1"/>
              <a:t>долати</a:t>
            </a:r>
            <a:r>
              <a:rPr lang="ru-RU" sz="2800" b="1" dirty="0"/>
              <a:t> </a:t>
            </a:r>
            <a:r>
              <a:rPr lang="ru-RU" sz="2800" b="1" dirty="0" err="1"/>
              <a:t>труднощі</a:t>
            </a:r>
            <a:r>
              <a:rPr lang="ru-RU" sz="2800" b="1" dirty="0"/>
              <a:t>, без </a:t>
            </a:r>
            <a:r>
              <a:rPr lang="ru-RU" sz="2800" b="1" dirty="0" err="1"/>
              <a:t>дисципліни</a:t>
            </a:r>
            <a:r>
              <a:rPr lang="ru-RU" sz="2800" b="1" dirty="0"/>
              <a:t> </a:t>
            </a:r>
            <a:r>
              <a:rPr lang="ru-RU" sz="2800" b="1" dirty="0" err="1"/>
              <a:t>праці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. </a:t>
            </a:r>
            <a:endParaRPr lang="en-US" sz="2800" b="1" dirty="0" smtClean="0"/>
          </a:p>
          <a:p>
            <a:r>
              <a:rPr lang="ru-RU" sz="2800" b="1" dirty="0" smtClean="0"/>
              <a:t>А </a:t>
            </a:r>
            <a:r>
              <a:rPr lang="ru-RU" sz="2800" b="1" dirty="0" err="1"/>
              <a:t>саме</a:t>
            </a:r>
            <a:r>
              <a:rPr lang="ru-RU" sz="2800" b="1" dirty="0"/>
              <a:t> до </a:t>
            </a:r>
            <a:r>
              <a:rPr lang="ru-RU" sz="2800" b="1" dirty="0" err="1"/>
              <a:t>цього</a:t>
            </a:r>
            <a:r>
              <a:rPr lang="ru-RU" sz="2800" b="1" dirty="0"/>
              <a:t> </a:t>
            </a:r>
            <a:r>
              <a:rPr lang="ru-RU" sz="2800" b="1" dirty="0" err="1"/>
              <a:t>привчає</a:t>
            </a:r>
            <a:r>
              <a:rPr lang="ru-RU" sz="2800" b="1" dirty="0"/>
              <a:t> математика» </a:t>
            </a:r>
            <a:endParaRPr lang="en-US" sz="2800" b="1" dirty="0" smtClean="0"/>
          </a:p>
          <a:p>
            <a:r>
              <a:rPr lang="ru-RU" sz="2800" b="1" dirty="0" smtClean="0"/>
              <a:t>М.І</a:t>
            </a:r>
            <a:r>
              <a:rPr lang="ru-RU" sz="2800" b="1" dirty="0"/>
              <a:t>. Кодак.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3270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4" y="3645024"/>
            <a:ext cx="2692161" cy="28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0728"/>
              </p:ext>
            </p:extLst>
          </p:nvPr>
        </p:nvGraphicFramePr>
        <p:xfrm>
          <a:off x="611560" y="1688034"/>
          <a:ext cx="7900585" cy="1983717"/>
        </p:xfrm>
        <a:graphic>
          <a:graphicData uri="http://schemas.openxmlformats.org/drawingml/2006/table">
            <a:tbl>
              <a:tblPr firstRow="1" firstCol="1" bandRow="1"/>
              <a:tblGrid>
                <a:gridCol w="704178"/>
                <a:gridCol w="701518"/>
                <a:gridCol w="826551"/>
                <a:gridCol w="556087"/>
                <a:gridCol w="677572"/>
                <a:gridCol w="892810"/>
                <a:gridCol w="792088"/>
                <a:gridCol w="561025"/>
                <a:gridCol w="576064"/>
                <a:gridCol w="576064"/>
                <a:gridCol w="490818"/>
                <a:gridCol w="545810"/>
              </a:tblGrid>
              <a:tr h="330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F"/>
                    </a:solidFill>
                  </a:tcPr>
                </a:tc>
              </a:tr>
              <a:tr h="1037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0,1012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D5E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9632" y="764704"/>
            <a:ext cx="442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905"/>
                <a:solidFill>
                  <a:srgbClr val="124B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Дешифратор</a:t>
            </a:r>
            <a:endParaRPr lang="en-GB" sz="5400" b="1" dirty="0">
              <a:ln w="1905"/>
              <a:solidFill>
                <a:srgbClr val="124B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332037" cy="286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3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98178"/>
          </a:xfrm>
          <a:pattFill prst="pct2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2400" b="1" dirty="0" smtClean="0"/>
              <a:t>Задача. 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 закупили 90 </a:t>
            </a:r>
            <a:r>
              <a:rPr lang="ru-RU" sz="2000" b="1" dirty="0" err="1" smtClean="0"/>
              <a:t>зошитів</a:t>
            </a:r>
            <a:r>
              <a:rPr lang="ru-RU" sz="2000" b="1" dirty="0" smtClean="0"/>
              <a:t>, з них 60 — у </a:t>
            </a:r>
            <a:r>
              <a:rPr lang="ru-RU" sz="2000" b="1" dirty="0" err="1" smtClean="0"/>
              <a:t>клітинку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решта</a:t>
            </a:r>
            <a:r>
              <a:rPr lang="ru-RU" sz="2000" b="1" dirty="0" smtClean="0"/>
              <a:t> — у </a:t>
            </a:r>
            <a:r>
              <a:rPr lang="ru-RU" sz="2000" b="1" dirty="0" err="1" smtClean="0"/>
              <a:t>лінійку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скільки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разів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зошитів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зошитів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клітинку</a:t>
            </a:r>
            <a:r>
              <a:rPr lang="ru-RU" sz="2000" b="1" dirty="0" smtClean="0"/>
              <a:t>? Яку  </a:t>
            </a:r>
            <a:r>
              <a:rPr lang="ru-RU" sz="2000" b="1" dirty="0" err="1" smtClean="0"/>
              <a:t>частину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зошитів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становлять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зошити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клітинку</a:t>
            </a:r>
            <a:r>
              <a:rPr lang="ru-RU" sz="2000" b="1" dirty="0" smtClean="0"/>
              <a:t>?</a:t>
            </a:r>
            <a:endParaRPr lang="en-GB" sz="2000" b="1" dirty="0"/>
          </a:p>
        </p:txBody>
      </p:sp>
      <p:pic>
        <p:nvPicPr>
          <p:cNvPr id="4" name="Объект 3" descr="Asd163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r="28597" b="71594"/>
          <a:stretch/>
        </p:blipFill>
        <p:spPr bwMode="auto">
          <a:xfrm>
            <a:off x="2123728" y="2276872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1" descr="antn0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626995" cy="21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00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528" y="578254"/>
            <a:ext cx="8640960" cy="1569660"/>
          </a:xfrm>
          <a:prstGeom prst="rect">
            <a:avLst/>
          </a:prstGeom>
          <a:pattFill prst="pct1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 smtClean="0">
                <a:solidFill>
                  <a:srgbClr val="320032"/>
                </a:solidFill>
              </a:rPr>
              <a:t>Відношення – це частка від ділення одного числа на друге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528" y="3717032"/>
            <a:ext cx="7488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Приклади відношень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35535"/>
              </p:ext>
            </p:extLst>
          </p:nvPr>
        </p:nvGraphicFramePr>
        <p:xfrm>
          <a:off x="2915816" y="4381588"/>
          <a:ext cx="2160736" cy="144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Формула" r:id="rId4" imgW="266400" imgH="177480" progId="Equation.3">
                  <p:embed/>
                </p:oleObj>
              </mc:Choice>
              <mc:Fallback>
                <p:oleObj name="Формула" r:id="rId4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381588"/>
                        <a:ext cx="2160736" cy="1440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31664"/>
              </p:ext>
            </p:extLst>
          </p:nvPr>
        </p:nvGraphicFramePr>
        <p:xfrm>
          <a:off x="6084168" y="3882663"/>
          <a:ext cx="1249792" cy="199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Формула" r:id="rId6" imgW="215640" imgH="393480" progId="Equation.3">
                  <p:embed/>
                </p:oleObj>
              </mc:Choice>
              <mc:Fallback>
                <p:oleObj name="Формула" r:id="rId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882663"/>
                        <a:ext cx="1249792" cy="1996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7043" y="2431087"/>
            <a:ext cx="8640960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Числа,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становлять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відношення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є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членами.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8586" y="4869160"/>
                <a:ext cx="591886" cy="167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586" y="4869160"/>
                <a:ext cx="591886" cy="1673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347864" y="5531485"/>
            <a:ext cx="3502660" cy="132651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a:b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3" descr="Risunok1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5080766"/>
            <a:ext cx="2950305" cy="17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  <a:pattFill prst="pct10">
            <a:fgClr>
              <a:srgbClr val="FFDF9F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29259"/>
              </p:ext>
            </p:extLst>
          </p:nvPr>
        </p:nvGraphicFramePr>
        <p:xfrm>
          <a:off x="467544" y="1642850"/>
          <a:ext cx="403225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Формула" r:id="rId3" imgW="291960" imgH="177480" progId="Equation.3">
                  <p:embed/>
                </p:oleObj>
              </mc:Choice>
              <mc:Fallback>
                <p:oleObj name="Формула" r:id="rId3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42850"/>
                        <a:ext cx="403225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4140200" y="1341438"/>
            <a:ext cx="1223963" cy="1008062"/>
          </a:xfrm>
          <a:prstGeom prst="line">
            <a:avLst/>
          </a:prstGeom>
          <a:noFill/>
          <a:ln w="57150" cmpd="dbl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067175" y="3500438"/>
            <a:ext cx="1441450" cy="433387"/>
          </a:xfrm>
          <a:prstGeom prst="line">
            <a:avLst/>
          </a:prstGeom>
          <a:noFill/>
          <a:ln w="63500" cmpd="dbl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435600" y="981075"/>
            <a:ext cx="33131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320032"/>
                </a:solidFill>
              </a:rPr>
              <a:t>частка</a:t>
            </a:r>
            <a:endParaRPr lang="ru-RU" sz="4800" b="1" dirty="0">
              <a:solidFill>
                <a:srgbClr val="320032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140200" y="4097125"/>
            <a:ext cx="4608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320032"/>
                </a:solidFill>
              </a:rPr>
              <a:t>відношення</a:t>
            </a:r>
            <a:endParaRPr lang="ru-RU" sz="4800" b="1" dirty="0">
              <a:solidFill>
                <a:srgbClr val="320032"/>
              </a:solidFill>
            </a:endParaRPr>
          </a:p>
        </p:txBody>
      </p:sp>
      <p:pic>
        <p:nvPicPr>
          <p:cNvPr id="8" name="Picture 3" descr="Risunok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8122"/>
            <a:ext cx="2950305" cy="17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/>
      <p:bldP spid="4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71509"/>
              </p:ext>
            </p:extLst>
          </p:nvPr>
        </p:nvGraphicFramePr>
        <p:xfrm>
          <a:off x="621092" y="264174"/>
          <a:ext cx="2071688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92" y="264174"/>
                        <a:ext cx="2071688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569369" y="1400988"/>
            <a:ext cx="2016125" cy="664748"/>
          </a:xfrm>
          <a:prstGeom prst="line">
            <a:avLst/>
          </a:prstGeom>
          <a:noFill/>
          <a:ln w="66675" cmpd="dbl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663824" y="2852936"/>
            <a:ext cx="1871663" cy="0"/>
          </a:xfrm>
          <a:prstGeom prst="line">
            <a:avLst/>
          </a:prstGeom>
          <a:noFill/>
          <a:ln w="63500" cap="sq" cmpd="dbl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558473" y="3052559"/>
            <a:ext cx="1944687" cy="1439862"/>
          </a:xfrm>
          <a:prstGeom prst="line">
            <a:avLst/>
          </a:prstGeom>
          <a:noFill/>
          <a:ln w="63500" cmpd="dbl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760651" y="987168"/>
            <a:ext cx="1836737" cy="8309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320032"/>
                </a:solidFill>
              </a:rPr>
              <a:t>дріб</a:t>
            </a:r>
            <a:endParaRPr lang="ru-RU" sz="4800" b="1" dirty="0">
              <a:solidFill>
                <a:srgbClr val="320032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787900" y="2502614"/>
            <a:ext cx="2088356" cy="8309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320032"/>
                </a:solidFill>
              </a:rPr>
              <a:t>частка</a:t>
            </a:r>
            <a:endParaRPr lang="ru-RU" sz="4800" b="1" dirty="0">
              <a:solidFill>
                <a:srgbClr val="320032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35487" y="3772490"/>
            <a:ext cx="3959225" cy="8309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320032"/>
                </a:solidFill>
              </a:rPr>
              <a:t>відношення</a:t>
            </a:r>
            <a:endParaRPr lang="ru-RU" sz="4800" b="1" dirty="0">
              <a:solidFill>
                <a:srgbClr val="320032"/>
              </a:solidFill>
            </a:endParaRPr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51" y="4725144"/>
            <a:ext cx="29511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81" y="332656"/>
            <a:ext cx="8820472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320032"/>
                </a:solidFill>
              </a:rPr>
              <a:t>Основна властивість відношення</a:t>
            </a:r>
            <a:endParaRPr lang="en-GB" b="1" dirty="0">
              <a:solidFill>
                <a:srgbClr val="32003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8" cy="23762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Відношення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двох</a:t>
            </a:r>
            <a:r>
              <a:rPr lang="ru-RU" b="1" dirty="0" smtClean="0">
                <a:solidFill>
                  <a:schemeClr val="tx1"/>
                </a:solidFill>
              </a:rPr>
              <a:t> чисел  </a:t>
            </a:r>
            <a:r>
              <a:rPr lang="ru-RU" b="1" dirty="0">
                <a:solidFill>
                  <a:schemeClr val="tx1"/>
                </a:solidFill>
              </a:rPr>
              <a:t>не </a:t>
            </a:r>
            <a:r>
              <a:rPr lang="ru-RU" b="1" dirty="0" err="1">
                <a:solidFill>
                  <a:schemeClr val="tx1"/>
                </a:solidFill>
              </a:rPr>
              <a:t>зміниться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кожний</a:t>
            </a:r>
            <a:r>
              <a:rPr lang="ru-RU" b="1" dirty="0">
                <a:solidFill>
                  <a:schemeClr val="tx1"/>
                </a:solidFill>
              </a:rPr>
              <a:t> член </a:t>
            </a:r>
            <a:r>
              <a:rPr lang="ru-RU" b="1" dirty="0" err="1">
                <a:solidFill>
                  <a:schemeClr val="tx1"/>
                </a:solidFill>
              </a:rPr>
              <a:t>відношення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помножити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поділити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одне</a:t>
            </a:r>
            <a:r>
              <a:rPr lang="ru-RU" b="1" dirty="0">
                <a:solidFill>
                  <a:schemeClr val="tx1"/>
                </a:solidFill>
              </a:rPr>
              <a:t> й те ж </a:t>
            </a:r>
            <a:r>
              <a:rPr lang="ru-RU" b="1" dirty="0" err="1">
                <a:solidFill>
                  <a:schemeClr val="tx1"/>
                </a:solidFill>
              </a:rPr>
              <a:t>саме</a:t>
            </a:r>
            <a:r>
              <a:rPr lang="ru-RU" b="1" dirty="0">
                <a:solidFill>
                  <a:schemeClr val="tx1"/>
                </a:solidFill>
              </a:rPr>
              <a:t> число, </a:t>
            </a:r>
            <a:r>
              <a:rPr lang="ru-RU" b="1" dirty="0" err="1">
                <a:solidFill>
                  <a:schemeClr val="tx1"/>
                </a:solidFill>
              </a:rPr>
              <a:t>відмінне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нуля.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401" y="4830897"/>
            <a:ext cx="8568952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2: 5 =0,4;     (2*</a:t>
            </a:r>
            <a:r>
              <a:rPr lang="uk-UA" sz="4400" b="1" dirty="0" smtClean="0">
                <a:solidFill>
                  <a:srgbClr val="C00000"/>
                </a:solidFill>
              </a:rPr>
              <a:t>3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: (5*</a:t>
            </a:r>
            <a:r>
              <a:rPr lang="uk-UA" sz="4400" b="1" dirty="0" smtClean="0">
                <a:solidFill>
                  <a:srgbClr val="C00000"/>
                </a:solidFill>
                <a:sym typeface="Wingdings" pitchFamily="2" charset="2"/>
              </a:rPr>
              <a:t>3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)=6:15=0,4</a:t>
            </a:r>
          </a:p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(2:</a:t>
            </a:r>
            <a:r>
              <a:rPr lang="uk-UA" sz="4400" b="1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) : (5:</a:t>
            </a:r>
            <a:r>
              <a:rPr lang="uk-UA" sz="4400" b="1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) =4:10 =0,4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91264" cy="23371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Відношення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різнорідних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величин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це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величина,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значення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якої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залежить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від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вибору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одиниць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вимірювання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величин,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є членами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відношення</a:t>
            </a:r>
            <a:endParaRPr lang="en-GB" sz="2400" dirty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1416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4B0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Відношення значень величин</a:t>
            </a:r>
            <a:endParaRPr lang="en-GB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4B0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516" y="1844824"/>
            <a:ext cx="8280920" cy="151216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4м :2см =400 см:2 </a:t>
            </a:r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=200:1</a:t>
            </a:r>
          </a:p>
          <a:p>
            <a:pPr algn="ctr"/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км :2 </a:t>
            </a:r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5 км/</a:t>
            </a:r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Творч</a:t>
            </a:r>
            <a:r>
              <a:rPr lang="uk-UA" b="1" dirty="0" smtClean="0"/>
              <a:t>і завдання</a:t>
            </a:r>
            <a:r>
              <a:rPr lang="ru-RU" b="1" dirty="0" smtClean="0"/>
              <a:t> </a:t>
            </a:r>
            <a:r>
              <a:rPr lang="ru-RU" b="1" dirty="0" smtClean="0"/>
              <a:t>до теми «</a:t>
            </a:r>
            <a:r>
              <a:rPr lang="ru-RU" b="1" dirty="0" err="1" smtClean="0"/>
              <a:t>Відношення</a:t>
            </a:r>
            <a:r>
              <a:rPr lang="ru-RU" b="1" dirty="0" smtClean="0"/>
              <a:t> і </a:t>
            </a:r>
            <a:r>
              <a:rPr lang="ru-RU" b="1" dirty="0" err="1" smtClean="0"/>
              <a:t>пропорція</a:t>
            </a:r>
            <a:r>
              <a:rPr lang="ru-RU" b="1" dirty="0" smtClean="0"/>
              <a:t>»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uk-UA" b="1" dirty="0" smtClean="0"/>
              <a:t>Групи:</a:t>
            </a:r>
          </a:p>
          <a:p>
            <a:pPr marL="0" indent="0" algn="r">
              <a:buNone/>
            </a:pPr>
            <a:r>
              <a:rPr lang="uk-UA" sz="4000" b="1" dirty="0" smtClean="0"/>
              <a:t>«Теоретики»</a:t>
            </a:r>
          </a:p>
          <a:p>
            <a:pPr marL="0" indent="0" algn="r">
              <a:buNone/>
            </a:pPr>
            <a:r>
              <a:rPr lang="uk-UA" sz="4000" b="1" dirty="0" smtClean="0"/>
              <a:t>«Золота пропорція»</a:t>
            </a:r>
          </a:p>
          <a:p>
            <a:pPr marL="0" indent="0" algn="r">
              <a:buNone/>
            </a:pPr>
            <a:r>
              <a:rPr lang="uk-UA" sz="4000" b="1" dirty="0" smtClean="0"/>
              <a:t>«Гармонія»</a:t>
            </a:r>
          </a:p>
          <a:p>
            <a:pPr marL="0" indent="0" algn="r">
              <a:buNone/>
            </a:pPr>
            <a:r>
              <a:rPr lang="uk-UA" sz="4000" b="1" dirty="0" smtClean="0"/>
              <a:t>«Досконалість»</a:t>
            </a:r>
          </a:p>
          <a:p>
            <a:pPr marL="0" indent="0" algn="r">
              <a:buNone/>
            </a:pPr>
            <a:endParaRPr lang="uk-UA" sz="4000" b="1" dirty="0" smtClean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Рисунок 3" descr="T2pr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096344" cy="2666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92574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259</Words>
  <Application>Microsoft Office PowerPoint</Application>
  <PresentationFormat>Экран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Оформление по умолчанию</vt:lpstr>
      <vt:lpstr>Тема Office</vt:lpstr>
      <vt:lpstr>Формула</vt:lpstr>
      <vt:lpstr>Тема уроку </vt:lpstr>
      <vt:lpstr>Презентация PowerPoint</vt:lpstr>
      <vt:lpstr>Задача.  Для класу закупили 90 зошитів, з них 60 — у клітинку, а решта — у лінійку. У скільки разів усіх зошитів більше, ніж зошитів у клітинку? Яку  частину всіх зошитів становлять зошити у клітинку?</vt:lpstr>
      <vt:lpstr>Презентация PowerPoint</vt:lpstr>
      <vt:lpstr>Презентация PowerPoint</vt:lpstr>
      <vt:lpstr>Презентация PowerPoint</vt:lpstr>
      <vt:lpstr>Основна властивість відношення</vt:lpstr>
      <vt:lpstr>Презентация PowerPoint</vt:lpstr>
      <vt:lpstr>Творчі завдання до теми «Відношення і пропорція»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43</cp:revision>
  <dcterms:created xsi:type="dcterms:W3CDTF">2012-10-29T11:56:36Z</dcterms:created>
  <dcterms:modified xsi:type="dcterms:W3CDTF">2012-12-12T17:11:33Z</dcterms:modified>
</cp:coreProperties>
</file>